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53"/>
  </p:notesMasterIdLst>
  <p:sldIdLst>
    <p:sldId id="308" r:id="rId2"/>
    <p:sldId id="304" r:id="rId3"/>
    <p:sldId id="306" r:id="rId4"/>
    <p:sldId id="303" r:id="rId5"/>
    <p:sldId id="257" r:id="rId6"/>
    <p:sldId id="260" r:id="rId7"/>
    <p:sldId id="261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1" r:id="rId19"/>
    <p:sldId id="272" r:id="rId20"/>
    <p:sldId id="275" r:id="rId21"/>
    <p:sldId id="274" r:id="rId22"/>
    <p:sldId id="270" r:id="rId23"/>
    <p:sldId id="276" r:id="rId24"/>
    <p:sldId id="279" r:id="rId25"/>
    <p:sldId id="277" r:id="rId26"/>
    <p:sldId id="280" r:id="rId27"/>
    <p:sldId id="278" r:id="rId28"/>
    <p:sldId id="281" r:id="rId29"/>
    <p:sldId id="283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7" r:id="rId50"/>
    <p:sldId id="559" r:id="rId51"/>
    <p:sldId id="558" r:id="rId52"/>
  </p:sldIdLst>
  <p:sldSz cx="9144000" cy="6858000" type="screen4x3"/>
  <p:notesSz cx="6858000" cy="9144000"/>
  <p:embeddedFontLst>
    <p:embeddedFont>
      <p:font typeface="Arial Unicode MS" panose="020B0604020202020204" pitchFamily="34" charset="-128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MigMix 1P" panose="020B0502020203020207" pitchFamily="34" charset="-128"/>
      <p:regular r:id="rId60"/>
      <p:bold r:id="rId61"/>
    </p:embeddedFont>
    <p:embeddedFont>
      <p:font typeface="Migu 1M" panose="020B0509020203020207" pitchFamily="49" charset="-128"/>
      <p:regular r:id="rId62"/>
      <p:bold r:id="rId6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94723"/>
  </p:normalViewPr>
  <p:slideViewPr>
    <p:cSldViewPr snapToGrid="0" snapToObjects="1">
      <p:cViewPr varScale="1">
        <p:scale>
          <a:sx n="117" d="100"/>
          <a:sy n="117" d="100"/>
        </p:scale>
        <p:origin x="2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10EEF8F6-EDB5-6644-B42D-DFAA89002644}" type="datetimeFigureOut">
              <a:rPr lang="ja-JP" altLang="en-US" smtClean="0"/>
              <a:pPr/>
              <a:t>2019/5/5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3322AC35-6657-8240-ABD8-C3D323CDD5D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752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68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7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44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92" y="3041145"/>
            <a:ext cx="3600000" cy="7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60000"/>
            <a:ext cx="7885350" cy="1080000"/>
          </a:xfrm>
        </p:spPr>
        <p:txBody>
          <a:bodyPr anchor="t" anchorCtr="0">
            <a:normAutofit/>
          </a:bodyPr>
          <a:lstStyle>
            <a:lvl1pPr>
              <a:defRPr sz="4000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 anchor="t" anchorCtr="0">
            <a:normAutofit/>
          </a:bodyPr>
          <a:lstStyle>
            <a:lvl1pPr>
              <a:defRPr sz="2400" b="1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r>
              <a:rPr lang="en-US" altLang="ja-JP" dirty="0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77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tx1"/>
          </a:solidFill>
          <a:latin typeface="MigMix 1P" panose="020B0502020203020207" pitchFamily="34" charset="-12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modelica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delica/ModelicaStandardLibrary/blob/master/LICENS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OpenModelica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講習中級</a:t>
            </a:r>
            <a:br>
              <a:rPr kumimoji="1" lang="en-US" altLang="ja-JP" sz="4000" dirty="0">
                <a:latin typeface="MigMix 1P" charset="-128"/>
                <a:ea typeface="MigMix 1P" charset="-128"/>
                <a:cs typeface="MigMix 1P" charset="-128"/>
              </a:rPr>
            </a:br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Modelica.Fluid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ライブラリ解説</a:t>
            </a:r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en-US" altLang="ja-JP" sz="28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ja-JP" altLang="en-US" sz="2800" dirty="0">
                <a:latin typeface="MigMix 1P" charset="-128"/>
                <a:ea typeface="MigMix 1P" charset="-128"/>
                <a:cs typeface="MigMix 1P" charset="-128"/>
              </a:rPr>
              <a:t>のクラスの概要</a:t>
            </a:r>
            <a:endParaRPr kumimoji="1" lang="en-US" altLang="ja-JP" sz="28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2017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年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12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月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7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日　田中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有限会社アマネ流研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12017/12/07 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オープン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CAE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シンポジウム講習会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>
                <a:latin typeface="MigMix 1P" charset="-128"/>
                <a:ea typeface="MigMix 1P" charset="-128"/>
                <a:cs typeface="MigMix 1P" charset="-128"/>
              </a:rPr>
              <a:t>1</a:t>
            </a:fld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66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900000"/>
            <a:ext cx="78853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③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class</a:t>
            </a:r>
            <a:r>
              <a:rPr kumimoji="1"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（汎用クラス）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制限や強化機能のない汎用的なクラスを表す。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と同じものである。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ほとんどの場合、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を使用せずに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や 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など、特定の用途に特化されたクラスを使用することが推奨されている。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00481" y="896996"/>
            <a:ext cx="7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198046" y="3047259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95666"/>
            <a:ext cx="3243368" cy="2538288"/>
          </a:xfrm>
          <a:prstGeom prst="rect">
            <a:avLst/>
          </a:prstGeom>
        </p:spPr>
      </p:pic>
      <p:sp>
        <p:nvSpPr>
          <p:cNvPr id="22" name="右中かっこ 21"/>
          <p:cNvSpPr/>
          <p:nvPr/>
        </p:nvSpPr>
        <p:spPr>
          <a:xfrm>
            <a:off x="4776677" y="2580013"/>
            <a:ext cx="328060" cy="17136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flipH="1" flipV="1">
            <a:off x="4360381" y="4490536"/>
            <a:ext cx="580326" cy="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5104737" y="4321639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28650" y="5091463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シミュレーションモデルを記述することも可能</a:t>
            </a:r>
            <a:endParaRPr lang="ja-JP" altLang="en-US" sz="2000" dirty="0">
              <a:solidFill>
                <a:srgbClr val="0070C0"/>
              </a:solidFill>
              <a:latin typeface="MigMix 1P" panose="020B0502020203020207" pitchFamily="34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653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ClassExamle2</a:t>
            </a:r>
            <a:br>
              <a:rPr kumimoji="1" lang="en-US" altLang="ja-JP" dirty="0"/>
            </a:br>
            <a:r>
              <a:rPr lang="en-US" altLang="ja-JP" sz="2400" dirty="0"/>
              <a:t>record </a:t>
            </a:r>
            <a:r>
              <a:rPr lang="ja-JP" altLang="en-US" sz="2400" dirty="0"/>
              <a:t>を使って変数をグループ化する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2091197"/>
            <a:ext cx="3296920" cy="4282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1440000"/>
            <a:ext cx="743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ライブラリブラウザの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を右クリックして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Duplicate(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複製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を選択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する。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0" y="2656135"/>
            <a:ext cx="3369310" cy="1724139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6568440" y="3540423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448300" y="3082697"/>
            <a:ext cx="92202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524000" y="5036853"/>
            <a:ext cx="101346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90110" y="2201955"/>
            <a:ext cx="335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クラス名を入力する。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90110" y="4510842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次のスライドのように編集する。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10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8650" y="884351"/>
            <a:ext cx="7885350" cy="54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 * g;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ClassExample2;</a:t>
            </a:r>
          </a:p>
        </p:txBody>
      </p:sp>
      <p:sp>
        <p:nvSpPr>
          <p:cNvPr id="27" name="右中かっこ 26"/>
          <p:cNvSpPr/>
          <p:nvPr/>
        </p:nvSpPr>
        <p:spPr>
          <a:xfrm>
            <a:off x="2064583" y="3099871"/>
            <a:ext cx="289004" cy="661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419914" y="3090052"/>
            <a:ext cx="27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右中かっこ 28"/>
          <p:cNvSpPr/>
          <p:nvPr/>
        </p:nvSpPr>
        <p:spPr>
          <a:xfrm>
            <a:off x="4816324" y="4101927"/>
            <a:ext cx="357528" cy="14478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173852" y="4318001"/>
            <a:ext cx="3490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クラスのオブジェクト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状態変数にして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を書き直す。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59483" y="362035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class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の代わりに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にする。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1998256" y="3809224"/>
            <a:ext cx="1629847" cy="37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9619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49" y="900000"/>
            <a:ext cx="539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④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record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変数をグループ化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するのに用いる。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接頭語などを付けることができない。</a:t>
            </a:r>
            <a:endParaRPr lang="en-US" altLang="ja-JP" sz="1600" dirty="0">
              <a:solidFill>
                <a:srgbClr val="FF000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ふるまい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に相当するものは記述しない。</a:t>
            </a:r>
            <a:endParaRPr kumimoji="1" lang="ja-JP" altLang="en-US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00330"/>
            <a:ext cx="2980964" cy="1231267"/>
          </a:xfrm>
          <a:prstGeom prst="rect">
            <a:avLst/>
          </a:prstGeom>
        </p:spPr>
      </p:pic>
      <p:sp useBgFill="1">
        <p:nvSpPr>
          <p:cNvPr id="12" name="正方形/長方形 11"/>
          <p:cNvSpPr/>
          <p:nvPr/>
        </p:nvSpPr>
        <p:spPr>
          <a:xfrm>
            <a:off x="629424" y="3252609"/>
            <a:ext cx="78845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⑤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主に パラメータ、変数、方程式などを実装して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シミュレーションモデル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を記述する。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実質、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class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と同じもの。</a:t>
            </a:r>
          </a:p>
        </p:txBody>
      </p:sp>
      <p:sp>
        <p:nvSpPr>
          <p:cNvPr id="14" name="右中かっこ 13"/>
          <p:cNvSpPr/>
          <p:nvPr/>
        </p:nvSpPr>
        <p:spPr>
          <a:xfrm>
            <a:off x="4432564" y="2419471"/>
            <a:ext cx="274608" cy="5304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8772" y="2484647"/>
            <a:ext cx="78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25063" y="4987962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4405838" y="4929809"/>
            <a:ext cx="301334" cy="10886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25063" y="5831027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3681454" y="6184970"/>
            <a:ext cx="1143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DF2CF85-D315-5F46-8A24-FDC2E31D3D18}"/>
              </a:ext>
            </a:extLst>
          </p:cNvPr>
          <p:cNvGrpSpPr/>
          <p:nvPr/>
        </p:nvGrpSpPr>
        <p:grpSpPr>
          <a:xfrm>
            <a:off x="1440000" y="4674284"/>
            <a:ext cx="2847947" cy="1697021"/>
            <a:chOff x="1440000" y="4674284"/>
            <a:chExt cx="2847947" cy="169702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0000" y="4684206"/>
              <a:ext cx="2847947" cy="1687099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5278946-9E67-0A44-A603-9151AA1FEE9B}"/>
                </a:ext>
              </a:extLst>
            </p:cNvPr>
            <p:cNvSpPr/>
            <p:nvPr/>
          </p:nvSpPr>
          <p:spPr>
            <a:xfrm>
              <a:off x="2128746" y="4757064"/>
              <a:ext cx="900204" cy="172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5757B71-3C40-E64A-AEDC-8BFA62CAB2F6}"/>
                </a:ext>
              </a:extLst>
            </p:cNvPr>
            <p:cNvSpPr txBox="1"/>
            <p:nvPr/>
          </p:nvSpPr>
          <p:spPr>
            <a:xfrm>
              <a:off x="1754702" y="4674284"/>
              <a:ext cx="1346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MigMix 1P" panose="020B0502020203020207" pitchFamily="34" charset="-128"/>
                  <a:ea typeface="MigMix 1P" panose="020B0502020203020207" pitchFamily="34" charset="-128"/>
                  <a:cs typeface="MigMix 1P" panose="020B0502020203020207" pitchFamily="34" charset="-128"/>
                </a:rPr>
                <a:t>&lt;&lt;model&gt;&gt;</a:t>
              </a:r>
              <a:endParaRPr kumimoji="1" lang="ja-JP" altLang="en-US" sz="1600" b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7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4" y="3702950"/>
            <a:ext cx="3566160" cy="244563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44551" y="1329361"/>
            <a:ext cx="3847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をダブルクリック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003837" y="1400509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1439236" y="3395954"/>
            <a:ext cx="934852" cy="299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06" y="1866592"/>
            <a:ext cx="2461057" cy="1361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角丸四角形 17"/>
          <p:cNvSpPr/>
          <p:nvPr/>
        </p:nvSpPr>
        <p:spPr>
          <a:xfrm>
            <a:off x="1268908" y="3092980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3389546" y="188397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935832" y="1791026"/>
            <a:ext cx="303474" cy="130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/>
          <p:cNvSpPr/>
          <p:nvPr/>
        </p:nvSpPr>
        <p:spPr>
          <a:xfrm>
            <a:off x="3557186" y="556443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3642017" y="3695898"/>
            <a:ext cx="288475" cy="181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469834" y="3333618"/>
            <a:ext cx="40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iii. s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を展開して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24591" y="900000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シミュレーションを実行する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642017" y="1729471"/>
            <a:ext cx="361820" cy="15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0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br>
              <a:rPr kumimoji="1" lang="en-US" altLang="ja-JP" dirty="0"/>
            </a:br>
            <a:r>
              <a:rPr lang="en-US" altLang="ja-JP" sz="2400" dirty="0"/>
              <a:t>block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8651" y="1308134"/>
            <a:ext cx="788670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function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function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5" name="右中かっこ 14"/>
          <p:cNvSpPr/>
          <p:nvPr/>
        </p:nvSpPr>
        <p:spPr>
          <a:xfrm>
            <a:off x="3267985" y="4781885"/>
            <a:ext cx="313499" cy="13406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81484" y="5180102"/>
            <a:ext cx="460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フックの法則を表す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function (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06157" y="1391941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cxnSp>
        <p:nvCxnSpPr>
          <p:cNvPr id="18" name="直線矢印コネクタ 17"/>
          <p:cNvCxnSpPr>
            <a:stCxn id="17" idx="1"/>
          </p:cNvCxnSpPr>
          <p:nvPr/>
        </p:nvCxnSpPr>
        <p:spPr>
          <a:xfrm flipH="1" flipV="1">
            <a:off x="3760967" y="1440000"/>
            <a:ext cx="2345190" cy="27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051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8650" y="875410"/>
            <a:ext cx="7885350" cy="54271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"'input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"'output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k,x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70" y="2281310"/>
            <a:ext cx="921774" cy="82789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22" y="2268709"/>
            <a:ext cx="958339" cy="838547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066933" y="1581894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実数の入力コネクタ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066933" y="1896407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実数の出力コネクタ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642" y="3491352"/>
            <a:ext cx="1097619" cy="961021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083476" y="2761599"/>
            <a:ext cx="177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外力で動く質点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41" y="5255594"/>
            <a:ext cx="1097619" cy="1006677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083477" y="4518853"/>
            <a:ext cx="3026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変位に対して弾性力が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生じるバネ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4794637" y="1951225"/>
            <a:ext cx="272295" cy="23345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4794637" y="4594372"/>
            <a:ext cx="272295" cy="1575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右中かっこ 29"/>
          <p:cNvSpPr/>
          <p:nvPr/>
        </p:nvSpPr>
        <p:spPr>
          <a:xfrm>
            <a:off x="8030817" y="1089329"/>
            <a:ext cx="278296" cy="49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18306" y="875410"/>
            <a:ext cx="427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kumimoji="1" lang="en-US" altLang="ja-JP" sz="11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Modelica.Block.Interfaces</a:t>
            </a:r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にあるものを再宣言してます。</a:t>
            </a:r>
            <a:r>
              <a:rPr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837063" y="5473736"/>
            <a:ext cx="2093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前のスライドの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関数を使用！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37334" y="3365835"/>
            <a:ext cx="173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19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771625"/>
            <a:ext cx="446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gMix 1P" charset="-128"/>
                <a:ea typeface="MigMix 1P" charset="-128"/>
                <a:cs typeface="MigMix 1P" charset="-128"/>
              </a:rPr>
              <a:t>クラスの</a:t>
            </a:r>
            <a:r>
              <a:rPr kumimoji="1" lang="ja-JP" altLang="en-US" sz="2400">
                <a:latin typeface="MigMix 1P" charset="-128"/>
                <a:ea typeface="MigMix 1P" charset="-128"/>
                <a:cs typeface="MigMix 1P" charset="-128"/>
              </a:rPr>
              <a:t>アイコン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の編集方法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72324"/>
            <a:ext cx="6278880" cy="418419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761942" y="5913797"/>
            <a:ext cx="721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1. 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編集したいクラスをダブルクリックしてアクティブにする。</a:t>
            </a: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090820" y="5311471"/>
            <a:ext cx="308610" cy="60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657350" y="3823087"/>
            <a:ext cx="966580" cy="106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657350" y="3944080"/>
            <a:ext cx="288036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148501" y="833766"/>
            <a:ext cx="1365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線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多角形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長方形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楕円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テキスト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イメージ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34" idx="1"/>
          </p:cNvCxnSpPr>
          <p:nvPr/>
        </p:nvCxnSpPr>
        <p:spPr>
          <a:xfrm flipH="1">
            <a:off x="3312025" y="1125543"/>
            <a:ext cx="1938403" cy="1025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1857968" y="2571218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36515" y="1587884"/>
            <a:ext cx="536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2. Icon View (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</a:t>
            </a:r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31" name="角丸四角形 30"/>
          <p:cNvSpPr/>
          <p:nvPr/>
        </p:nvSpPr>
        <p:spPr>
          <a:xfrm>
            <a:off x="2484179" y="2210356"/>
            <a:ext cx="943337" cy="242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175147" y="2798156"/>
            <a:ext cx="320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アイコンビューは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connector</a:t>
            </a:r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の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ドラッグ＆ドロップができる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250428" y="925488"/>
            <a:ext cx="167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描画する。</a:t>
            </a:r>
            <a:endParaRPr kumimoji="1" lang="ja-JP" altLang="en-US" sz="20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6" name="左中かっこ 35"/>
          <p:cNvSpPr/>
          <p:nvPr/>
        </p:nvSpPr>
        <p:spPr>
          <a:xfrm>
            <a:off x="6838551" y="943798"/>
            <a:ext cx="228272" cy="17422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502797" y="1983179"/>
            <a:ext cx="315416" cy="5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4238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18</a:t>
            </a:fld>
            <a:endParaRPr lang="ja-JP" altLang="en-US"/>
          </a:p>
        </p:txBody>
      </p:sp>
      <p:sp useBgFill="1">
        <p:nvSpPr>
          <p:cNvPr id="18" name="正方形/長方形 17"/>
          <p:cNvSpPr/>
          <p:nvPr/>
        </p:nvSpPr>
        <p:spPr>
          <a:xfrm>
            <a:off x="628649" y="864000"/>
            <a:ext cx="61538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⑥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関数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の定義に使用する。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input/output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を付けた変数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を宣言する。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文のみ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が定義できる</a:t>
            </a:r>
            <a:r>
              <a:rPr lang="ja-JP" altLang="en-US" sz="2000" dirty="0">
                <a:latin typeface="MigMix 1P" panose="020B0502020203020207" pitchFamily="34" charset="-128"/>
              </a:rPr>
              <a:t>。</a:t>
            </a:r>
            <a:endParaRPr lang="en-US" altLang="ja-JP" sz="2000" dirty="0">
              <a:latin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通常、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function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名は小文字である。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31224" y="3039350"/>
            <a:ext cx="125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603702" y="3789723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6" name="右中かっこ 25"/>
          <p:cNvSpPr/>
          <p:nvPr/>
        </p:nvSpPr>
        <p:spPr>
          <a:xfrm>
            <a:off x="5646271" y="2933206"/>
            <a:ext cx="184953" cy="7503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38" y="2565223"/>
            <a:ext cx="4163664" cy="1626978"/>
          </a:xfrm>
          <a:prstGeom prst="rect">
            <a:avLst/>
          </a:prstGeom>
        </p:spPr>
      </p:pic>
      <p:sp useBgFill="1">
        <p:nvSpPr>
          <p:cNvPr id="28" name="正方形/長方形 27"/>
          <p:cNvSpPr/>
          <p:nvPr/>
        </p:nvSpPr>
        <p:spPr>
          <a:xfrm>
            <a:off x="628649" y="4192201"/>
            <a:ext cx="452321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（単純なもの）</a:t>
            </a:r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 useBgFill="1">
        <p:nvSpPr>
          <p:cNvPr id="32" name="テキスト ボックス 31"/>
          <p:cNvSpPr txBox="1"/>
          <p:nvPr/>
        </p:nvSpPr>
        <p:spPr>
          <a:xfrm>
            <a:off x="628649" y="4638834"/>
            <a:ext cx="7885351" cy="132343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や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を接続するコネクタ。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と似ているが、接頭語をつけることができる。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input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　クラス外で値を計算する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output 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クラス内で値を計算する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440038" y="5959257"/>
            <a:ext cx="3941456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603702" y="379682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52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19</a:t>
            </a:fld>
            <a:endParaRPr lang="ja-JP" altLang="en-US"/>
          </a:p>
        </p:txBody>
      </p:sp>
      <p:sp useBgFill="1">
        <p:nvSpPr>
          <p:cNvPr id="13" name="テキスト ボックス 12"/>
          <p:cNvSpPr txBox="1"/>
          <p:nvPr/>
        </p:nvSpPr>
        <p:spPr>
          <a:xfrm>
            <a:off x="628649" y="908639"/>
            <a:ext cx="7885351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⑧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model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とほぼ同じであるが、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がついた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を必ず使用する。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ブロック線図の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kumimoji="1"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293634"/>
            <a:ext cx="4290345" cy="2289386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6066845" y="2822518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788549" y="2710692"/>
            <a:ext cx="278296" cy="5929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730345" y="332188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状態変数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5788549" y="3705362"/>
            <a:ext cx="214045" cy="420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093243" y="3617106"/>
            <a:ext cx="2569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入力コネクタまたは</a:t>
            </a:r>
            <a:endParaRPr kumimoji="1"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出力コネクタ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243676" y="4513001"/>
            <a:ext cx="341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cxnSp>
        <p:nvCxnSpPr>
          <p:cNvPr id="7" name="直線矢印コネクタ 6"/>
          <p:cNvCxnSpPr>
            <a:stCxn id="33" idx="1"/>
          </p:cNvCxnSpPr>
          <p:nvPr/>
        </p:nvCxnSpPr>
        <p:spPr>
          <a:xfrm flipH="1" flipV="1">
            <a:off x="4953663" y="4324993"/>
            <a:ext cx="290013" cy="38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51733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en-US" altLang="ja-JP" dirty="0" err="1"/>
              <a:t>Modelica</a:t>
            </a:r>
            <a:r>
              <a:rPr kumimoji="1" lang="ja-JP" altLang="en-US" dirty="0"/>
              <a:t>のクラスの概要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9" y="1450887"/>
            <a:ext cx="2119750" cy="4829464"/>
          </a:xfrm>
          <a:prstGeom prst="rect">
            <a:avLst/>
          </a:prstGeom>
        </p:spPr>
      </p:pic>
      <p:sp>
        <p:nvSpPr>
          <p:cNvPr id="6" name="右中かっこ 5"/>
          <p:cNvSpPr/>
          <p:nvPr/>
        </p:nvSpPr>
        <p:spPr>
          <a:xfrm>
            <a:off x="2258273" y="2619315"/>
            <a:ext cx="211427" cy="22081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7" name="直線コネクタ 6"/>
          <p:cNvCxnSpPr>
            <a:stCxn id="6" idx="1"/>
            <a:endCxn id="8" idx="1"/>
          </p:cNvCxnSpPr>
          <p:nvPr/>
        </p:nvCxnSpPr>
        <p:spPr>
          <a:xfrm>
            <a:off x="2469700" y="3723384"/>
            <a:ext cx="559250" cy="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028950" y="3523547"/>
            <a:ext cx="152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package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1982054" y="4966205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073306" y="46750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model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2151956" y="5114623"/>
            <a:ext cx="1240893" cy="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388990" y="4914568"/>
            <a:ext cx="119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record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3" name="右中かっこ 12"/>
          <p:cNvSpPr/>
          <p:nvPr/>
        </p:nvSpPr>
        <p:spPr>
          <a:xfrm>
            <a:off x="2258273" y="5230831"/>
            <a:ext cx="123592" cy="94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>
            <a:off x="2457542" y="5702462"/>
            <a:ext cx="740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175696" y="5488709"/>
            <a:ext cx="161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function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4132" y="2224354"/>
            <a:ext cx="3829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ライブラリは</a:t>
            </a:r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</a:t>
            </a:r>
            <a:endParaRPr lang="en-US" altLang="ja-JP" sz="2400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によって構成されている</a:t>
            </a:r>
            <a:r>
              <a:rPr lang="ja-JP" altLang="en-US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。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4165478" y="3373463"/>
            <a:ext cx="703385" cy="27337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868185" y="45045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80528" y="3292578"/>
            <a:ext cx="23647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89513" y="1490034"/>
            <a:ext cx="595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OpenModelica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  <a:hlinkClick r:id="rId4"/>
              </a:rPr>
              <a:t>https://www.openmodelica.org/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endParaRPr kumimoji="1" lang="en-US" altLang="ja-JP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OMEdit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のライブラリブラウザ</a:t>
            </a:r>
            <a:endParaRPr kumimoji="1"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2827874" y="2136365"/>
            <a:ext cx="561116" cy="35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 dirty="0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5636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2" y="1711734"/>
            <a:ext cx="3694761" cy="2776369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49" y="771625"/>
            <a:ext cx="520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のテスト用モデルを作成する</a:t>
            </a:r>
            <a:endParaRPr kumimoji="1" lang="ja-JP" altLang="en-US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28649" y="1311624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212318" y="1275624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731026" y="2204240"/>
            <a:ext cx="395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Model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挿入するクラス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ClassExample3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2240545" y="2863698"/>
            <a:ext cx="1059245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2210463" y="2143648"/>
            <a:ext cx="1796993" cy="465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2766594" y="3573954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22942" y="4342597"/>
            <a:ext cx="7791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を配置して接続する。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パラメータの設定は、次の次のスライドのソースコードを参照してください！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56224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0" y="1394342"/>
            <a:ext cx="4683280" cy="403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198097" y="3050540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2854794" y="3056051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1187559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2947051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93913" y="441413"/>
            <a:ext cx="405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として重力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93276" y="3229846"/>
            <a:ext cx="424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質点に外力として弾性力を与える。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57122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455593" y="2209759"/>
            <a:ext cx="774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33273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10863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8242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89453" y="2209759"/>
            <a:ext cx="882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041899" y="4526876"/>
            <a:ext cx="189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フィードバック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34" y="891541"/>
            <a:ext cx="2868017" cy="209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831" y="3764817"/>
            <a:ext cx="2963868" cy="2142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V="1">
            <a:off x="4306310" y="1925704"/>
            <a:ext cx="1173932" cy="31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4492264" y="3368940"/>
            <a:ext cx="943567" cy="39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541797" y="5468143"/>
            <a:ext cx="331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モデル（ブロック線図）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13170" y="5995802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63049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50" y="1077853"/>
            <a:ext cx="7885350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springBlock1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m,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massBlock2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x, 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f, 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ClassExample3;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6305" y="1724737"/>
            <a:ext cx="540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lang="en-US" altLang="ja-JP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28650" y="4885857"/>
            <a:ext cx="6098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クラスを接続するときは、オペレータ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connect() </a:t>
            </a:r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を使って接続関係を方程式として定義する。</a:t>
            </a:r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1305232" y="3446338"/>
            <a:ext cx="22122" cy="143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492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br>
              <a:rPr kumimoji="1" lang="en-US" altLang="ja-JP" dirty="0"/>
            </a:br>
            <a:r>
              <a:rPr lang="en-US" altLang="ja-JP" sz="2400" dirty="0"/>
              <a:t>connector </a:t>
            </a:r>
            <a:r>
              <a:rPr lang="ja-JP" altLang="en-US" sz="2400" dirty="0"/>
              <a:t>付き</a:t>
            </a:r>
            <a:r>
              <a:rPr lang="en-US" altLang="ja-JP" sz="2400" dirty="0"/>
              <a:t> model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88422" y="1440000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628650" y="1440000"/>
            <a:ext cx="7886700" cy="48115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s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"Absolute position of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"Cut force directed into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Flange;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74195" y="4498048"/>
            <a:ext cx="5841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Modelica.Mechanics.Translational.Interfaces.Flange_a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と同じものを再宣言してます。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171401" y="5255812"/>
            <a:ext cx="344355" cy="7951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15756" y="5173637"/>
            <a:ext cx="3151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接続されたコネクタ間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で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位置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は同じ値になる。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は和がゼロになる。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25" y="3964833"/>
            <a:ext cx="563932" cy="534015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407057" y="3877898"/>
            <a:ext cx="4375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Flange: 1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次元並進モデルを接続する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2178657" y="4231840"/>
            <a:ext cx="664468" cy="8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3776870" y="1590261"/>
            <a:ext cx="2311552" cy="16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246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24</a:t>
            </a:fld>
            <a:endParaRPr lang="ja-JP" altLang="en-US"/>
          </a:p>
        </p:txBody>
      </p:sp>
      <p:sp useBgFill="1">
        <p:nvSpPr>
          <p:cNvPr id="17" name="正方形/長方形 16"/>
          <p:cNvSpPr/>
          <p:nvPr/>
        </p:nvSpPr>
        <p:spPr>
          <a:xfrm>
            <a:off x="628649" y="864000"/>
            <a:ext cx="77779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⑦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record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と似ているが、クラスを接続するための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コネクタ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を表す。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や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algorithm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は定義できない。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flow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stream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などが使用できる。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外部に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入出力を表す接頭語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をつけることができる。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1" y="2971471"/>
            <a:ext cx="3491025" cy="148222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556613" y="3284156"/>
            <a:ext cx="180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flow </a:t>
            </a:r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stream </a:t>
            </a:r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5062975" y="3411860"/>
            <a:ext cx="361689" cy="5963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8891CA-1592-1240-A05E-2E0ECE3273A2}"/>
              </a:ext>
            </a:extLst>
          </p:cNvPr>
          <p:cNvSpPr txBox="1"/>
          <p:nvPr/>
        </p:nvSpPr>
        <p:spPr>
          <a:xfrm>
            <a:off x="1440001" y="4551748"/>
            <a:ext cx="6093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変数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: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接続されたコネクタ間で値が同じ</a:t>
            </a:r>
            <a:endParaRPr kumimoji="1"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flow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変数</a:t>
            </a:r>
            <a:r>
              <a:rPr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: </a:t>
            </a:r>
            <a:r>
              <a:rPr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接続されたコネクタ間で和がゼロ</a:t>
            </a:r>
            <a:endParaRPr lang="en-US" altLang="ja-JP" dirty="0">
              <a:solidFill>
                <a:srgbClr val="0070C0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stream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変数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: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「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3_ModelicaFluid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ライブラリ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.pdf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」</a:t>
            </a:r>
            <a:r>
              <a:rPr kumimoji="1" lang="en-US" altLang="ja-JP" dirty="0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</a:t>
            </a:r>
            <a:r>
              <a:rPr kumimoji="1" lang="ja-JP" altLang="en-US">
                <a:solidFill>
                  <a:srgbClr val="0070C0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参照</a:t>
            </a:r>
          </a:p>
        </p:txBody>
      </p:sp>
    </p:spTree>
    <p:extLst>
      <p:ext uri="{BB962C8B-B14F-4D97-AF65-F5344CB8AC3E}">
        <p14:creationId xmlns:p14="http://schemas.microsoft.com/office/powerpoint/2010/main" val="10692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9325" y="864000"/>
            <a:ext cx="7885350" cy="44012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k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…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;</a:t>
            </a:r>
            <a:endParaRPr lang="en-US" altLang="ja-JP" sz="1400" dirty="0">
              <a:solidFill>
                <a:srgbClr val="000000"/>
              </a:solidFill>
              <a:latin typeface="MigMix 1P" panose="020B0502020203020207" pitchFamily="34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06" y="1838803"/>
            <a:ext cx="1376842" cy="134444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25" y="4173574"/>
            <a:ext cx="1951532" cy="843485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343117" y="1510229"/>
            <a:ext cx="188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質点のモデル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43117" y="3804364"/>
            <a:ext cx="20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バネのモデル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36756" y="914700"/>
            <a:ext cx="617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コネクタ変数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Flange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を使用したモデル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24759" y="2574737"/>
            <a:ext cx="202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58331" y="4717876"/>
            <a:ext cx="263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弾性力の計算式を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5615138" y="1294920"/>
            <a:ext cx="357168" cy="1995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右中かっこ 19"/>
          <p:cNvSpPr/>
          <p:nvPr/>
        </p:nvSpPr>
        <p:spPr>
          <a:xfrm>
            <a:off x="5703383" y="3914694"/>
            <a:ext cx="268923" cy="11023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3275937" y="2454205"/>
            <a:ext cx="318053" cy="6103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3275937" y="4651513"/>
            <a:ext cx="556592" cy="6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33039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59946"/>
            <a:ext cx="4710651" cy="3312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25" y="1310215"/>
            <a:ext cx="2967875" cy="2153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25" y="3692800"/>
            <a:ext cx="2967875" cy="2152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802809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18033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6608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28697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97014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>
            <a:endCxn id="11" idx="1"/>
          </p:cNvCxnSpPr>
          <p:nvPr/>
        </p:nvCxnSpPr>
        <p:spPr>
          <a:xfrm flipV="1">
            <a:off x="4860604" y="2387031"/>
            <a:ext cx="685521" cy="26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3832529" y="4357315"/>
            <a:ext cx="1614114" cy="53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テキスト ボックス 22"/>
          <p:cNvSpPr txBox="1"/>
          <p:nvPr/>
        </p:nvSpPr>
        <p:spPr>
          <a:xfrm>
            <a:off x="1314170" y="1368965"/>
            <a:ext cx="354643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orce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コンポーネントを接続して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重力を与える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314170" y="3581613"/>
            <a:ext cx="2927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質点にバネを接続する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604293" y="5969927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6243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49" y="1264110"/>
            <a:ext cx="7885350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Modelica.Mechanics.Translational.Sources.Force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force1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springModel1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massModel2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ClassExample4;</a:t>
            </a:r>
            <a:endParaRPr lang="ja-JP" altLang="en-US" sz="14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758062" y="1768109"/>
            <a:ext cx="536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692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br>
              <a:rPr kumimoji="1" lang="en-US" altLang="ja-JP" dirty="0"/>
            </a:br>
            <a:r>
              <a:rPr lang="ja-JP" altLang="en-US" sz="2400" dirty="0"/>
              <a:t>クラスを継承してみる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144000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block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付き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は、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を接続することによってクラスどうしを関連づける。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クラスどうしを関連づける方法は他にもある。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>
                <a:latin typeface="Migu 1M" charset="-128"/>
                <a:ea typeface="Migu 1M" charset="-128"/>
                <a:cs typeface="Migu 1M" charset="-128"/>
              </a:rPr>
              <a:t>エイリアスに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よる参照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(import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継承・拡張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交換可能なローカルクラス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(replaceable, </a:t>
            </a:r>
            <a:r>
              <a:rPr lang="en-US" altLang="ja-JP" sz="2000" dirty="0" err="1"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48" y="4271544"/>
            <a:ext cx="5822312" cy="2056713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538181" y="5504317"/>
            <a:ext cx="450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4151970"/>
            <a:ext cx="345814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エイリアスを作って他のクラスの参照を簡略化する。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82623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991869"/>
            <a:ext cx="2920830" cy="2273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59" y="3985652"/>
            <a:ext cx="2924932" cy="2278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864000"/>
            <a:ext cx="6994654" cy="302937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441219" y="864000"/>
            <a:ext cx="5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87844" y="2670396"/>
            <a:ext cx="61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89854" y="2672708"/>
            <a:ext cx="72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786851" y="906334"/>
            <a:ext cx="316860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partial class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部分クラス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変数、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equation, algorithm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などが足りないクラス。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85084" y="2137821"/>
            <a:ext cx="286645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extends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継承、拡張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既存のクラスを継承して新たなクラスを作る。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911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Examples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2065792"/>
            <a:ext cx="7987030" cy="33185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簡単なシミュレーションモデルを作ってみる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ClassExample2 record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を使って変数をグループ化する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ClassExample3 block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ClassExample4 connector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付き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ClassExample5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クラスを継承してみる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ClassExample6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ClassExample7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ClassExample8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を使って空気の物性値を調べる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ClassExample9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を使って室温の変化を調べる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1464351"/>
            <a:ext cx="840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まず、ライブラリを構成するクラスの特徴と使い方について概観する。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56458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8650" y="864000"/>
            <a:ext cx="788535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SI=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partial model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01449" y="27997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3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</a:p>
        </p:txBody>
      </p:sp>
      <p:sp>
        <p:nvSpPr>
          <p:cNvPr id="20" name="右中かっこ 19"/>
          <p:cNvSpPr/>
          <p:nvPr/>
        </p:nvSpPr>
        <p:spPr>
          <a:xfrm>
            <a:off x="3468843" y="2717792"/>
            <a:ext cx="285573" cy="501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2540625" y="3393769"/>
            <a:ext cx="199103" cy="3539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739728" y="3301684"/>
            <a:ext cx="259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方程式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  <a:endParaRPr kumimoji="1"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40176" y="4593481"/>
            <a:ext cx="45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571315" y="5648758"/>
            <a:ext cx="5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力としてバネの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2014467" y="4737609"/>
            <a:ext cx="725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>
            <a:off x="2065989" y="5807524"/>
            <a:ext cx="507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テキスト ボックス 26"/>
          <p:cNvSpPr txBox="1"/>
          <p:nvPr/>
        </p:nvSpPr>
        <p:spPr>
          <a:xfrm>
            <a:off x="4204313" y="1902780"/>
            <a:ext cx="417962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変数の数に対して方程式が足りない</a:t>
            </a:r>
            <a:r>
              <a:rPr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140250" y="3559867"/>
            <a:ext cx="324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継承先の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で方程式を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加えることによって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が完成する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178128" y="1846549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427353" y="4230562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003407" y="5088981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 useBgFill="1">
        <p:nvSpPr>
          <p:cNvPr id="19" name="テキスト ボックス 18"/>
          <p:cNvSpPr txBox="1"/>
          <p:nvPr/>
        </p:nvSpPr>
        <p:spPr>
          <a:xfrm>
            <a:off x="2798029" y="894437"/>
            <a:ext cx="61381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221971" y="1068421"/>
            <a:ext cx="1517757" cy="17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br>
              <a:rPr kumimoji="1" lang="en-US" altLang="ja-JP" dirty="0"/>
            </a:br>
            <a:r>
              <a:rPr lang="ja-JP" altLang="en-US" sz="2400" dirty="0"/>
              <a:t>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90549" y="1498200"/>
            <a:ext cx="29494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en-US" altLang="ja-JP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クラスの中にクラスを作る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" y="1821365"/>
            <a:ext cx="3863307" cy="261341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58000"/>
            <a:ext cx="4381991" cy="134942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28650" y="144802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運動方程式を実装する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28650" y="455789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作用する力の計算式を実装する</a:t>
            </a: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53706" y="1821366"/>
            <a:ext cx="2236843" cy="214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06" y="3453952"/>
            <a:ext cx="3179053" cy="24926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745302" y="2374681"/>
            <a:ext cx="3608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ローカルクラスを作ることによって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クラス毎の役割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を分けることができる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91569" y="5987019"/>
            <a:ext cx="204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kumimoji="1" lang="ja-JP" altLang="en-US" dirty="0">
                <a:latin typeface="Migu 1M" charset="-128"/>
                <a:ea typeface="Migu 1M" charset="-128"/>
                <a:cs typeface="Migu 1M" charset="-128"/>
              </a:rPr>
              <a:t>の計算結果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7690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2190" y="864000"/>
            <a:ext cx="789181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local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5578554" y="3578856"/>
            <a:ext cx="251877" cy="12904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84179" y="3716232"/>
            <a:ext cx="2536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質点に作用する力を計算する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18463" y="1689951"/>
            <a:ext cx="332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19856" y="4190770"/>
            <a:ext cx="260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フックの法則により弾性力を計算する。</a:t>
            </a:r>
          </a:p>
        </p:txBody>
      </p:sp>
      <p:sp>
        <p:nvSpPr>
          <p:cNvPr id="23" name="右中かっこ 22"/>
          <p:cNvSpPr/>
          <p:nvPr/>
        </p:nvSpPr>
        <p:spPr>
          <a:xfrm>
            <a:off x="2451725" y="5188230"/>
            <a:ext cx="221226" cy="3392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60808" y="5176642"/>
            <a:ext cx="228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</a:p>
        </p:txBody>
      </p:sp>
      <p:sp>
        <p:nvSpPr>
          <p:cNvPr id="25" name="右中かっこ 24"/>
          <p:cNvSpPr/>
          <p:nvPr/>
        </p:nvSpPr>
        <p:spPr>
          <a:xfrm>
            <a:off x="2447585" y="5576752"/>
            <a:ext cx="213223" cy="3392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45835" y="5564250"/>
            <a:ext cx="454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との接続関係を表す式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7" name="直線矢印コネクタ 26"/>
          <p:cNvCxnSpPr>
            <a:stCxn id="22" idx="1"/>
          </p:cNvCxnSpPr>
          <p:nvPr/>
        </p:nvCxnSpPr>
        <p:spPr>
          <a:xfrm flipH="1">
            <a:off x="2401761" y="4544713"/>
            <a:ext cx="518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2562338" y="849422"/>
            <a:ext cx="74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770861" y="3502366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18463" y="2461683"/>
            <a:ext cx="3933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(local model) </a:t>
            </a:r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51030" y="1721817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21869" y="3226423"/>
            <a:ext cx="359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の宣言</a:t>
            </a:r>
          </a:p>
        </p:txBody>
      </p:sp>
      <p:cxnSp>
        <p:nvCxnSpPr>
          <p:cNvPr id="3" name="直線矢印コネクタ 2"/>
          <p:cNvCxnSpPr>
            <a:cxnSpLocks/>
            <a:stCxn id="30" idx="1"/>
          </p:cNvCxnSpPr>
          <p:nvPr/>
        </p:nvCxnSpPr>
        <p:spPr>
          <a:xfrm flipH="1">
            <a:off x="3221593" y="2815626"/>
            <a:ext cx="696870" cy="30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72951" y="3426478"/>
            <a:ext cx="448918" cy="15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6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59" y="848170"/>
            <a:ext cx="2983293" cy="474971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テキスト ボックス 18"/>
          <p:cNvSpPr txBox="1"/>
          <p:nvPr/>
        </p:nvSpPr>
        <p:spPr>
          <a:xfrm>
            <a:off x="630001" y="5197777"/>
            <a:ext cx="226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V="1">
            <a:off x="2544418" y="5148536"/>
            <a:ext cx="611072" cy="26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962652" y="4562393"/>
            <a:ext cx="79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21492" y="5685946"/>
            <a:ext cx="629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ローカルクラスは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ライブラリブラウザで確認できる。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859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624"/>
            <a:ext cx="7886700" cy="2772294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br>
              <a:rPr kumimoji="1" lang="en-US" altLang="ja-JP" dirty="0"/>
            </a:br>
            <a:r>
              <a:rPr lang="ja-JP" altLang="en-US" sz="2400" dirty="0"/>
              <a:t>交換可能なローカルクラスを作ってみる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3617" y="2049514"/>
            <a:ext cx="607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入力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変位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x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出力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f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29052" y="5221918"/>
            <a:ext cx="3142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39488" y="5221918"/>
            <a:ext cx="22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28650" y="1382159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まず、質点に作用する力のモデルを数種作る。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4022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7" y="1485671"/>
            <a:ext cx="7076518" cy="429947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75682" y="401058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交換可能ローカルクラスはテンプレートのようにクラスの右上に書くことにする</a:t>
            </a:r>
            <a:r>
              <a:rPr lang="ja-JP" altLang="en-US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60417" y="1429097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93199" y="5779461"/>
            <a:ext cx="278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70697" y="5779462"/>
            <a:ext cx="368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093199" y="2653446"/>
            <a:ext cx="2149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ベースモデルの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694974" y="2975052"/>
            <a:ext cx="398225" cy="54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41" y="2495580"/>
            <a:ext cx="1876833" cy="1475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41" y="4494604"/>
            <a:ext cx="1864764" cy="1456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正方形/長方形 24"/>
          <p:cNvSpPr/>
          <p:nvPr/>
        </p:nvSpPr>
        <p:spPr>
          <a:xfrm>
            <a:off x="7344217" y="597022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344217" y="397392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5167780" y="1078500"/>
            <a:ext cx="185616" cy="5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32431" y="696742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交換可能ローカルクラスを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もつクラスを作る。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1643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8650" y="864000"/>
            <a:ext cx="7885350" cy="4832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force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350030" y="1949595"/>
            <a:ext cx="5569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11833" y="3038420"/>
            <a:ext cx="31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11833" y="4242683"/>
            <a:ext cx="22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24459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2743" y="864000"/>
            <a:ext cx="900014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mass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ClassExample7;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8512" y="884518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889966" y="3866520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バネにつながった質点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89966" y="4666009"/>
            <a:ext cx="282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自由落下する質点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18351" y="4507266"/>
            <a:ext cx="403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24516" y="5279912"/>
            <a:ext cx="351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038512" y="1935730"/>
            <a:ext cx="450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4157447" y="1546861"/>
            <a:ext cx="4635162" cy="798626"/>
            <a:chOff x="4143380" y="1580105"/>
            <a:chExt cx="4635162" cy="798626"/>
          </a:xfrm>
        </p:grpSpPr>
        <p:sp>
          <p:nvSpPr>
            <p:cNvPr id="29" name="正方形/長方形 28"/>
            <p:cNvSpPr/>
            <p:nvPr/>
          </p:nvSpPr>
          <p:spPr>
            <a:xfrm>
              <a:off x="4157447" y="1580105"/>
              <a:ext cx="4601006" cy="798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157447" y="1603795"/>
              <a:ext cx="351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replaceable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143380" y="1953705"/>
              <a:ext cx="4635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交換可能なローカルクラスを宣言する。</a:t>
              </a:r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174106" y="3013646"/>
            <a:ext cx="4598413" cy="775876"/>
            <a:chOff x="4174106" y="3013646"/>
            <a:chExt cx="4598413" cy="775876"/>
          </a:xfrm>
        </p:grpSpPr>
        <p:sp>
          <p:nvSpPr>
            <p:cNvPr id="34" name="正方形/長方形 33"/>
            <p:cNvSpPr/>
            <p:nvPr/>
          </p:nvSpPr>
          <p:spPr>
            <a:xfrm>
              <a:off x="4174106" y="3013646"/>
              <a:ext cx="4598413" cy="7758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174108" y="3013646"/>
              <a:ext cx="4064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err="1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redeclare</a:t>
              </a:r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174107" y="3319900"/>
              <a:ext cx="3714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ローカルクラスを再宣言する</a:t>
              </a:r>
              <a:r>
                <a:rPr lang="ja-JP" altLang="en-US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。</a:t>
              </a:r>
              <a:endPara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endParaRPr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2263877" y="2057400"/>
            <a:ext cx="1893570" cy="48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928852" y="3923071"/>
            <a:ext cx="529098" cy="34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936226" y="3937819"/>
            <a:ext cx="521724" cy="11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88023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ClassExamle8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を使って空気の物性値を調べる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32076" y="472123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69779" y="5566524"/>
            <a:ext cx="83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温度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14061" y="473889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密度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12875" y="5481478"/>
            <a:ext cx="204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比エンタルピ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2" y="2004531"/>
            <a:ext cx="6442711" cy="2334084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2223433" y="4738024"/>
            <a:ext cx="73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3433" y="5547653"/>
            <a:ext cx="63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145188" y="4738024"/>
            <a:ext cx="74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145188" y="5492460"/>
            <a:ext cx="5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73" y="4394055"/>
            <a:ext cx="1783234" cy="1764238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60713" y="1450982"/>
            <a:ext cx="802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温度と圧力を入力すると、空気の密度と比エンタルピを出力する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MediaState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モデルを作成する。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6894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8650" y="1628314"/>
            <a:ext cx="7808768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ClassExample8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Media.Air.SimpleAir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Medium.ThermodynamicState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T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d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state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setState_pT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(p, T);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d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density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h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specificEnthalpy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9545"/>
            <a:ext cx="6563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交換可能なローカルパッケージとして、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を宣言し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SimpleAir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26" idx="1"/>
          </p:cNvCxnSpPr>
          <p:nvPr/>
        </p:nvCxnSpPr>
        <p:spPr>
          <a:xfrm flipH="1">
            <a:off x="4009470" y="2105621"/>
            <a:ext cx="1849569" cy="76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6579563" y="2734133"/>
            <a:ext cx="2797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圧力、温度、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密度、比エンタルピ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の入出力コネクタ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859039" y="1751678"/>
            <a:ext cx="2477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熱力学的状態を表す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</a:p>
        </p:txBody>
      </p:sp>
      <p:cxnSp>
        <p:nvCxnSpPr>
          <p:cNvPr id="27" name="直線矢印コネクタ 26"/>
          <p:cNvCxnSpPr/>
          <p:nvPr/>
        </p:nvCxnSpPr>
        <p:spPr>
          <a:xfrm flipH="1" flipV="1">
            <a:off x="4061338" y="4134231"/>
            <a:ext cx="917986" cy="1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テキスト ボックス 27"/>
          <p:cNvSpPr txBox="1"/>
          <p:nvPr/>
        </p:nvSpPr>
        <p:spPr>
          <a:xfrm>
            <a:off x="5078128" y="3952765"/>
            <a:ext cx="37571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と温度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T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から熱力学的状態表す変数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を決定する。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sp useBgFill="1">
        <p:nvSpPr>
          <p:cNvPr id="31" name="テキスト ボックス 30"/>
          <p:cNvSpPr txBox="1"/>
          <p:nvPr/>
        </p:nvSpPr>
        <p:spPr>
          <a:xfrm>
            <a:off x="4542746" y="4865147"/>
            <a:ext cx="43150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d,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比エンタルピ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を求める。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4462208" y="4551234"/>
            <a:ext cx="333044" cy="27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中かっこ 32"/>
          <p:cNvSpPr/>
          <p:nvPr/>
        </p:nvSpPr>
        <p:spPr>
          <a:xfrm>
            <a:off x="4290758" y="4286628"/>
            <a:ext cx="171450" cy="3864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128832" y="2898380"/>
            <a:ext cx="450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682538" y="1587431"/>
            <a:ext cx="220254" cy="91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368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645547" y="3980581"/>
            <a:ext cx="7886700" cy="19391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28650" y="2107106"/>
            <a:ext cx="7886700" cy="1609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ClassExample1</a:t>
            </a:r>
            <a:br>
              <a:rPr lang="en-US" altLang="ja-JP" dirty="0"/>
            </a:br>
            <a:r>
              <a:rPr lang="ja-JP" altLang="en-US" sz="2700" dirty="0"/>
              <a:t>簡単なシミュレーションモデルを作ってみる</a:t>
            </a:r>
            <a:endParaRPr kumimoji="1" lang="ja-JP" altLang="en-US" sz="2700" dirty="0"/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1440000"/>
            <a:ext cx="790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クラスの宣言方法は２種類ある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2119790"/>
            <a:ext cx="486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A.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既存クラスを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代入するような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3980581"/>
            <a:ext cx="388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B.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列記する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09637" y="4326122"/>
            <a:ext cx="7032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end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クラス名の間に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構成要素を列記する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。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9637" y="2544435"/>
            <a:ext cx="516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 =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元になるクラス名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(...)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637" y="3259090"/>
            <a:ext cx="286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type, 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connector,...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1437145" y="2843294"/>
            <a:ext cx="166255" cy="43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176416" y="3236119"/>
            <a:ext cx="22061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176416" y="4904814"/>
            <a:ext cx="138234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C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C;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1520272" y="4686895"/>
            <a:ext cx="202572" cy="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051180" y="5088088"/>
            <a:ext cx="304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class, package, model, block, connector,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74772" y="4904814"/>
            <a:ext cx="14458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D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D;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5470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3090"/>
            <a:ext cx="656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MediaStateTest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94" y="2017225"/>
            <a:ext cx="6730611" cy="3727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1638434" y="128229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圧力を変化させる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7271" y="1260626"/>
            <a:ext cx="2374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温度を変化させる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55112" y="3108738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30745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730744" y="382442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36941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103308" y="368080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699785" y="3108738"/>
            <a:ext cx="675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826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43348" y="1335948"/>
            <a:ext cx="8657304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100000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348464" y="1755380"/>
            <a:ext cx="4507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466585" y="883322"/>
            <a:ext cx="5296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物性モデルを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に変更してみる。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cxnSp>
        <p:nvCxnSpPr>
          <p:cNvPr id="6" name="直線矢印コネクタ 5"/>
          <p:cNvCxnSpPr>
            <a:cxnSpLocks/>
            <a:stCxn id="20" idx="1"/>
          </p:cNvCxnSpPr>
          <p:nvPr/>
        </p:nvCxnSpPr>
        <p:spPr>
          <a:xfrm flipH="1">
            <a:off x="3135089" y="1083377"/>
            <a:ext cx="331496" cy="51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069258" y="4939084"/>
            <a:ext cx="7729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こんな感じで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いろんな種類（純物質）の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流体の物性を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調べられる。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7653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34" y="1156497"/>
            <a:ext cx="1939412" cy="1351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64" y="2440578"/>
            <a:ext cx="1913438" cy="135111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080" y="3679284"/>
            <a:ext cx="1895152" cy="133037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794" y="5046275"/>
            <a:ext cx="1913438" cy="14131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4" y="1156497"/>
            <a:ext cx="2108253" cy="13242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535" y="2440577"/>
            <a:ext cx="2130320" cy="125176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176" y="3628148"/>
            <a:ext cx="2170967" cy="1353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3752" y="4979909"/>
            <a:ext cx="2130613" cy="148351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711801" y="1635170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圧力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14912" y="2950766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7893" y="4144415"/>
            <a:ext cx="96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密度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d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8225" y="5552799"/>
            <a:ext cx="206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比エンタルピ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h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67420" y="716865"/>
            <a:ext cx="175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mediaState1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30445" y="716865"/>
            <a:ext cx="179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mediaState2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24835" y="89236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テストモデル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の計算結果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9129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ClassExamle9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を使って室温の変化を調べる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95878" y="3241589"/>
            <a:ext cx="1728216" cy="14447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9" name="台形 18"/>
          <p:cNvSpPr/>
          <p:nvPr/>
        </p:nvSpPr>
        <p:spPr>
          <a:xfrm>
            <a:off x="3449574" y="2808674"/>
            <a:ext cx="2020824" cy="560456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  <a:latin typeface="MigMix 1P" panose="020B0502020203020207" pitchFamily="34" charset="-128"/>
            </a:endParaRPr>
          </a:p>
        </p:txBody>
      </p:sp>
      <p:sp>
        <p:nvSpPr>
          <p:cNvPr id="26" name="右矢印 25"/>
          <p:cNvSpPr/>
          <p:nvPr/>
        </p:nvSpPr>
        <p:spPr>
          <a:xfrm>
            <a:off x="2489454" y="3570772"/>
            <a:ext cx="1033272" cy="5394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 useBgFill="1">
        <p:nvSpPr>
          <p:cNvPr id="27" name="正方形/長方形 26"/>
          <p:cNvSpPr/>
          <p:nvPr/>
        </p:nvSpPr>
        <p:spPr>
          <a:xfrm>
            <a:off x="5077206" y="3739699"/>
            <a:ext cx="493776" cy="2016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4876038" y="3840520"/>
            <a:ext cx="9326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80894" y="4110268"/>
            <a:ext cx="101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加熱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70398" y="4042163"/>
            <a:ext cx="987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通気孔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314450" y="1535873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圧力を一定に保った部屋を加熱する。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部屋には通気孔があり、膨張した空気が流出する。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15136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8699" y="1275934"/>
            <a:ext cx="7885350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SI.Temperature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SI.Pressure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SI.HeatFlowRate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ja-JP" altLang="en-US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>
            <a:off x="3075039" y="1813311"/>
            <a:ext cx="1441115" cy="53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右中かっこ 25"/>
          <p:cNvSpPr/>
          <p:nvPr/>
        </p:nvSpPr>
        <p:spPr>
          <a:xfrm>
            <a:off x="4679253" y="2530572"/>
            <a:ext cx="256032" cy="3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7" name="直線矢印コネクタ 26"/>
          <p:cNvCxnSpPr>
            <a:stCxn id="33" idx="1"/>
          </p:cNvCxnSpPr>
          <p:nvPr/>
        </p:nvCxnSpPr>
        <p:spPr>
          <a:xfrm flipH="1">
            <a:off x="4581375" y="3136188"/>
            <a:ext cx="774252" cy="12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48" idx="1"/>
          </p:cNvCxnSpPr>
          <p:nvPr/>
        </p:nvCxnSpPr>
        <p:spPr>
          <a:xfrm flipH="1">
            <a:off x="3795597" y="2800521"/>
            <a:ext cx="1560030" cy="26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>
            <a:off x="4231570" y="4501593"/>
            <a:ext cx="275181" cy="9621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4484665" y="4882642"/>
            <a:ext cx="293440" cy="8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900290" y="5854400"/>
            <a:ext cx="121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初期温度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2623785" y="5916993"/>
            <a:ext cx="283464" cy="9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355627" y="2951522"/>
            <a:ext cx="171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熱流量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100 W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397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まず、単体モデルを作ってみる。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484665" y="1285653"/>
            <a:ext cx="403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空気の物性モデル）をローカルパッケージ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として宣言する。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807269" y="3377002"/>
            <a:ext cx="3709391" cy="29027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blipFill>
                <a:blip r:embed="rId2"/>
                <a:stretch>
                  <a:fillRect l="-4412" r="-735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𝑀𝑢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blipFill>
                <a:blip r:embed="rId3"/>
                <a:stretch>
                  <a:fillRect l="-4286" r="-2857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blipFill>
                <a:blip r:embed="rId4"/>
                <a:stretch>
                  <a:fillRect l="-1653" r="-2479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blipFill>
                <a:blip r:embed="rId5"/>
                <a:stretch>
                  <a:fillRect l="-452" r="-1357" b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/>
          <p:cNvSpPr txBox="1"/>
          <p:nvPr/>
        </p:nvSpPr>
        <p:spPr>
          <a:xfrm>
            <a:off x="4903523" y="3397030"/>
            <a:ext cx="112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方程式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463037" y="4766718"/>
            <a:ext cx="1856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質量保存則と</a:t>
            </a:r>
            <a:endParaRPr kumimoji="1" lang="en-US" altLang="ja-JP" sz="16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エネルギー保存則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946275" y="3905517"/>
            <a:ext cx="2247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室内全体の空気の質量と内部エネルギー</a:t>
            </a:r>
            <a:endParaRPr kumimoji="1" lang="ja-JP" altLang="en-US" sz="1600" dirty="0">
              <a:solidFill>
                <a:srgbClr val="0070C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𝑎𝑚𝑏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blipFill>
                <a:blip r:embed="rId6"/>
                <a:stretch>
                  <a:fillRect l="-3750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5993874" y="5820351"/>
            <a:ext cx="2423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圧力は雰囲気圧力で固定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55627" y="2615855"/>
            <a:ext cx="315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部屋の容積（４畳半ぐらい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355627" y="2263707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雰囲気の状態</a:t>
            </a:r>
          </a:p>
        </p:txBody>
      </p:sp>
      <p:cxnSp>
        <p:nvCxnSpPr>
          <p:cNvPr id="54" name="直線矢印コネクタ 53"/>
          <p:cNvCxnSpPr>
            <a:stCxn id="50" idx="1"/>
          </p:cNvCxnSpPr>
          <p:nvPr/>
        </p:nvCxnSpPr>
        <p:spPr>
          <a:xfrm flipH="1">
            <a:off x="4996871" y="2448373"/>
            <a:ext cx="358756" cy="22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3828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コネクターを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使って、コンポーネント化する。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28650" y="1264110"/>
            <a:ext cx="7885350" cy="4616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Modelica.Fluid.Interfaces.FluidPort_b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Medium)</a:t>
            </a: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Modelica.Thermal.HeatTransfer.Interfaces.HeatPort_a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actualStream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5220929" y="1818196"/>
            <a:ext cx="199592" cy="16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060031" y="19131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060030" y="230482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5420522" y="1583494"/>
            <a:ext cx="3627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を流れる流体を設定する。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07" y="4454012"/>
            <a:ext cx="2055112" cy="1980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正方形/長方形 55"/>
          <p:cNvSpPr/>
          <p:nvPr/>
        </p:nvSpPr>
        <p:spPr>
          <a:xfrm>
            <a:off x="3222600" y="4865095"/>
            <a:ext cx="16193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HeatPort_a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7095821" y="4848474"/>
            <a:ext cx="16241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port_b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FluidPort_b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 flipH="1">
            <a:off x="6651859" y="5479386"/>
            <a:ext cx="417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直線矢印コネクタ 676"/>
          <p:cNvCxnSpPr/>
          <p:nvPr/>
        </p:nvCxnSpPr>
        <p:spPr>
          <a:xfrm>
            <a:off x="4566413" y="5479386"/>
            <a:ext cx="3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60779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02" y="2095931"/>
            <a:ext cx="7206522" cy="2561502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29320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熱源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03017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部屋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26408" y="4042378"/>
            <a:ext cx="10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雰囲気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61419" y="4749349"/>
            <a:ext cx="98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100 W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360768" y="4447005"/>
            <a:ext cx="242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22 m3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初期温度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878708" y="4447005"/>
            <a:ext cx="16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101325 Pa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292107" y="201637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401356" y="201553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397985" y="198864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D5968AB-EEF0-424E-A99F-B46E0AA7454F}"/>
              </a:ext>
            </a:extLst>
          </p:cNvPr>
          <p:cNvSpPr txBox="1"/>
          <p:nvPr/>
        </p:nvSpPr>
        <p:spPr>
          <a:xfrm>
            <a:off x="3811089" y="546067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RoomBTest</a:t>
            </a:r>
            <a:endParaRPr kumimoji="1" lang="ja-JP" altLang="en-US"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870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157" y="2092382"/>
            <a:ext cx="8473686" cy="33239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ClassExample9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roomB1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 = Medium)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Modelica.Thermal.HeatTransfer.Sources.FixedHeatFlow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fixedHeatFlow1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Modelica.Fluid.Sources.Boundary_pT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boundary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Medium,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nPorts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p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boundary.ports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[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])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(fixedHeatFlow1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port, 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36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RoomTest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のソースコード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4241284" y="1664220"/>
            <a:ext cx="544472" cy="91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4785756" y="1664220"/>
            <a:ext cx="464670" cy="174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3990012" y="1264110"/>
            <a:ext cx="515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コンポーネントを流れる流体を設定する。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52261" y="24829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952261" y="29404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52261" y="34113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4422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4621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テストモデルのシミュレーション結果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38887" y="4781560"/>
            <a:ext cx="159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室温の変化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86451" y="4781560"/>
            <a:ext cx="203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通気口の流量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0A3C67B-55B1-4D41-B183-0DBD0196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89" y="1973482"/>
            <a:ext cx="3479988" cy="280807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7DCE05-4CA0-B940-942C-FE054E0F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03" y="1973482"/>
            <a:ext cx="3416076" cy="2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8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まとめ</a:t>
            </a:r>
            <a:br>
              <a:rPr kumimoji="1" lang="en-US" altLang="ja-JP" dirty="0"/>
            </a:br>
            <a:r>
              <a:rPr kumimoji="1" lang="ja-JP" altLang="en-US" sz="2400" dirty="0"/>
              <a:t>　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28650" y="894551"/>
            <a:ext cx="6826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 err="1">
                <a:latin typeface="Migu 1M" charset="-128"/>
                <a:ea typeface="Migu 1M" charset="-128"/>
                <a:cs typeface="Migu 1M" charset="-128"/>
              </a:rPr>
              <a:t>Modelica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の８種類のクラスについて特徴を示した。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クラスの基本的な使い方について述べた。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1651684"/>
            <a:ext cx="2871299" cy="29238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718437" y="1651684"/>
            <a:ext cx="4793225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クラスの基本的な使い方</a:t>
            </a:r>
            <a:endParaRPr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コネクタによる接続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>
                <a:latin typeface="MigMix 1P" charset="-128"/>
                <a:ea typeface="MigMix 1P" charset="-128"/>
                <a:cs typeface="MigMix 1P" charset="-128"/>
              </a:rPr>
              <a:t>エイリアス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による参照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(import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文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継承・拡張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(replaceable,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redeclare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AEADC8-2812-9246-B745-D53872D70E36}"/>
              </a:ext>
            </a:extLst>
          </p:cNvPr>
          <p:cNvSpPr/>
          <p:nvPr/>
        </p:nvSpPr>
        <p:spPr>
          <a:xfrm>
            <a:off x="518774" y="4624808"/>
            <a:ext cx="7992888" cy="17543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 purpose of this document is introducing Media and Fluid Libraries in the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Standard Library (MSL). This document uses libraries, software, figures, and documents included in MSL and those modifications. Licenses and copyrights of those are written in next page.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and License of this document are written in the last page.</a:t>
            </a:r>
          </a:p>
        </p:txBody>
      </p:sp>
    </p:spTree>
    <p:extLst>
      <p:ext uri="{BB962C8B-B14F-4D97-AF65-F5344CB8AC3E}">
        <p14:creationId xmlns:p14="http://schemas.microsoft.com/office/powerpoint/2010/main" val="74231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2" y="1341325"/>
            <a:ext cx="2488821" cy="183519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28650" y="900000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02" y="3757279"/>
            <a:ext cx="3783776" cy="193953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212319" y="864000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71657" y="1815499"/>
            <a:ext cx="371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Package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34594"/>
            <a:ext cx="605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Text View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294155" y="2644110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2880450" y="4194858"/>
            <a:ext cx="266700" cy="278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1939713" y="1648511"/>
            <a:ext cx="1261222" cy="3588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59169" y="4769594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コードを入力する。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H="1" flipV="1">
            <a:off x="3865201" y="4597996"/>
            <a:ext cx="1128218" cy="34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91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0E0EB0-E691-444E-A8CC-298E2A40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BCE374-A33C-754F-A317-D0B2C196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35CF2F-E7E6-E74D-A0B9-C2313ED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80E995A-88B6-2546-8900-792ADF50F9A4}"/>
              </a:ext>
            </a:extLst>
          </p:cNvPr>
          <p:cNvSpPr txBox="1">
            <a:spLocks/>
          </p:cNvSpPr>
          <p:nvPr/>
        </p:nvSpPr>
        <p:spPr>
          <a:xfrm>
            <a:off x="630001" y="360001"/>
            <a:ext cx="7883999" cy="503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Modelica Standard Library License</a:t>
            </a:r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898990-B9E2-1C42-973C-F77A2310AAE2}"/>
              </a:ext>
            </a:extLst>
          </p:cNvPr>
          <p:cNvSpPr/>
          <p:nvPr/>
        </p:nvSpPr>
        <p:spPr>
          <a:xfrm>
            <a:off x="630001" y="1131915"/>
            <a:ext cx="7883999" cy="486678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BSD 3-Clause License	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(c) 1998-2018, ABB, Austrian Institute of Technology, T.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Bödrich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DLR, Dassault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Systèmes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AB, ESI ITI, Fraunhofer, A.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Haumer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C.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Kral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Modelon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TU Hamburg-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Harburg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Politecnico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di Milano, and XRG Simulation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All rights reserved.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Redistribution and use in source and binary forms, with or without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modification, are permitted provided that the following conditions are met: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of source code must retain the above copyright notice, this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list of conditions and the following disclaimer.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in binary form must reproduce the above copyright notice,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list of conditions and the following disclaimer in the documentation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and/or other materials provided with the distribution.	</a:t>
            </a:r>
          </a:p>
          <a:p>
            <a:pPr>
              <a:lnSpc>
                <a:spcPts val="1240"/>
              </a:lnSpc>
            </a:pPr>
            <a:endParaRPr lang="ja-JP" altLang="en-US" sz="1100">
              <a:solidFill>
                <a:srgbClr val="1B1F2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Neither the name of the copyright holder nor the names of its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contributors may be used to endorse or promote products derived from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software without specific prior written permission.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THIS SOFTWARE IS PROVIDED BY THE COPYRIGHT HOLDERS AND CONTRIBUTORS "AS IS"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AND ANY EXPRESS OR IMPLIED WARRANTIES, INCLUDING, BUT NOT LIMITED TO, THE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IMPLIED WARRANTIES OF MERCHANTABILITY AND FITNESS FOR A PARTICULAR PURPOSE ARE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DISCLAIMED. IN NO EVENT SHALL THE COPYRIGHT HOLDER OR CONTRIBUTORS BE LIABLE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FOR ANY DIRECT, INDIRECT, INCIDENTAL, SPECIAL, EXEMPLARY, OR CONSEQUENTIAL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DAMAGES (INCLUDING, BUT NOT LIMITED TO, PROCUREMENT OF SUBSTITUTE GOODS OR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SERVICES; LOSS OF USE, DATA, OR PROFITS; OR BUSINESS INTERRUPTION) HOWEVER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CAUSED AND ON ANY THEORY OF LIABILITY, WHETHER IN CONTRACT, STRICT LIABILITY,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OR TORT (INCLUDING NEGLIGENCE OR OTHERWISE) ARISING IN ANY WAY OUT OF THE USE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OF THIS SOFTWARE, EVEN IF ADVISED OF THE POSSIBILITY OF SUCH DAMAGE.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6C7352-50CC-BF47-815E-C0E8326AE735}"/>
              </a:ext>
            </a:extLst>
          </p:cNvPr>
          <p:cNvSpPr/>
          <p:nvPr/>
        </p:nvSpPr>
        <p:spPr>
          <a:xfrm>
            <a:off x="628650" y="793361"/>
            <a:ext cx="80002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>
                <a:latin typeface="MigMix 1P" panose="020B0502020203020207" pitchFamily="34" charset="-128"/>
                <a:hlinkClick r:id="rId2"/>
              </a:rPr>
              <a:t>https://github.com/modelica/ModelicaStandardLibrary/blob/master/LICENSE</a:t>
            </a:r>
            <a:r>
              <a:rPr lang="en-US" altLang="ja-JP" sz="1600" dirty="0">
                <a:latin typeface="MigMix 1P" panose="020B0502020203020207" pitchFamily="34" charset="-128"/>
              </a:rPr>
              <a:t> </a:t>
            </a:r>
            <a:endParaRPr lang="ja-JP" altLang="en-US" sz="1600">
              <a:latin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883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787016" y="3854563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Copyright © 2017-2019 The Open CAE Society of Japan</a:t>
            </a:r>
          </a:p>
          <a:p>
            <a:endParaRPr lang="en-US" altLang="ja-JP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work is licensed under a Creative Commons</a:t>
            </a: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Attribution-</a:t>
            </a:r>
            <a:r>
              <a:rPr lang="en-US" altLang="ja-JP" sz="2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NonCommercial</a:t>
            </a:r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4.0 International License.</a:t>
            </a:r>
          </a:p>
          <a:p>
            <a:endParaRPr lang="en-US" altLang="ja-JP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http://creativecommons.org/licenses/by-nc/4.0/</a:t>
            </a:r>
            <a:endParaRPr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309320"/>
            <a:ext cx="1143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60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8650" y="902546"/>
            <a:ext cx="7911908" cy="5262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m*g;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3749073" y="3527349"/>
            <a:ext cx="234529" cy="829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7" name="右中かっこ 6"/>
          <p:cNvSpPr/>
          <p:nvPr/>
        </p:nvSpPr>
        <p:spPr>
          <a:xfrm>
            <a:off x="7393169" y="3088336"/>
            <a:ext cx="300277" cy="29345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 useBgFill="1">
        <p:nvSpPr>
          <p:cNvPr id="8" name="テキスト ボックス 7"/>
          <p:cNvSpPr txBox="1"/>
          <p:nvPr/>
        </p:nvSpPr>
        <p:spPr>
          <a:xfrm>
            <a:off x="7763859" y="4238242"/>
            <a:ext cx="7062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構成要素</a:t>
            </a:r>
          </a:p>
        </p:txBody>
      </p:sp>
      <p:sp>
        <p:nvSpPr>
          <p:cNvPr id="13" name="右中かっこ 12"/>
          <p:cNvSpPr/>
          <p:nvPr/>
        </p:nvSpPr>
        <p:spPr>
          <a:xfrm>
            <a:off x="3781995" y="4410506"/>
            <a:ext cx="152442" cy="28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4" name="右中かっこ 13"/>
          <p:cNvSpPr/>
          <p:nvPr/>
        </p:nvSpPr>
        <p:spPr>
          <a:xfrm>
            <a:off x="2789913" y="5054717"/>
            <a:ext cx="223968" cy="3288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grpSp>
        <p:nvGrpSpPr>
          <p:cNvPr id="24" name="図形グループ 23"/>
          <p:cNvGrpSpPr/>
          <p:nvPr/>
        </p:nvGrpSpPr>
        <p:grpSpPr>
          <a:xfrm>
            <a:off x="3101753" y="4867804"/>
            <a:ext cx="4238046" cy="1155089"/>
            <a:chOff x="3983603" y="5094636"/>
            <a:chExt cx="4238046" cy="1155089"/>
          </a:xfrm>
        </p:grpSpPr>
        <p:sp>
          <p:nvSpPr>
            <p:cNvPr id="21" name="正方形/長方形 20"/>
            <p:cNvSpPr/>
            <p:nvPr/>
          </p:nvSpPr>
          <p:spPr>
            <a:xfrm>
              <a:off x="3983603" y="5094636"/>
              <a:ext cx="4238046" cy="11550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089655" y="5111405"/>
              <a:ext cx="1225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方程式</a:t>
              </a:r>
              <a:endPara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  <a:latin typeface="MigMix 1P" panose="020B0502020203020207" pitchFamily="34" charset="-128"/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blipFill>
                  <a:blip r:embed="rId2"/>
                  <a:stretch>
                    <a:fillRect l="-1258" t="-2128" r="-1887"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テキスト ボックス 16"/>
            <p:cNvSpPr txBox="1"/>
            <p:nvPr/>
          </p:nvSpPr>
          <p:spPr>
            <a:xfrm>
              <a:off x="6102452" y="5587432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latin typeface="Migu 1M" charset="-128"/>
                  <a:ea typeface="Migu 1M" charset="-128"/>
                  <a:cs typeface="Migu 1M" charset="-128"/>
                </a:rPr>
                <a:t>: </a:t>
              </a:r>
              <a:r>
                <a:rPr kumimoji="1" lang="ja-JP" altLang="en-US" sz="1600" dirty="0">
                  <a:latin typeface="Migu 1M" charset="-128"/>
                  <a:ea typeface="Migu 1M" charset="-128"/>
                  <a:cs typeface="Migu 1M" charset="-128"/>
                </a:rPr>
                <a:t>質点の運動方程式</a:t>
              </a:r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4829965" y="3109946"/>
            <a:ext cx="2509835" cy="1182075"/>
            <a:chOff x="4829965" y="3300772"/>
            <a:chExt cx="2509835" cy="1182075"/>
          </a:xfrm>
        </p:grpSpPr>
        <p:sp>
          <p:nvSpPr>
            <p:cNvPr id="22" name="正方形/長方形 21"/>
            <p:cNvSpPr/>
            <p:nvPr/>
          </p:nvSpPr>
          <p:spPr>
            <a:xfrm>
              <a:off x="4829966" y="3300772"/>
              <a:ext cx="2509834" cy="11820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829965" y="3300772"/>
              <a:ext cx="1578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パラメータ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初期条件</a:t>
                  </a:r>
                </a:p>
              </p:txBody>
            </p:sp>
          </mc:Choice>
          <mc:Fallback xmlns="">
            <p:sp>
              <p:nvSpPr>
                <p:cNvPr id="18" name="テキスト ボックス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43" t="-23529" r="-1216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𝑚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質量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𝑓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外力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:endParaRPr kumimoji="1" lang="ja-JP" altLang="en-US" sz="2000" dirty="0">
                    <a:solidFill>
                      <a:schemeClr val="tx1"/>
                    </a:solidFill>
                    <a:latin typeface="Migu 1M" charset="-128"/>
                    <a:ea typeface="Migu 1M" charset="-128"/>
                    <a:cs typeface="Migu 1M" charset="-128"/>
                  </a:endParaRPr>
                </a:p>
              </p:txBody>
            </p:sp>
          </mc:Choice>
          <mc:Fallback xmlns="">
            <p:sp>
              <p:nvSpPr>
                <p:cNvPr id="19" name="テキスト ボックス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54" t="-24000" r="-20427" b="-5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テキスト ボックス 19"/>
          <p:cNvSpPr txBox="1"/>
          <p:nvPr/>
        </p:nvSpPr>
        <p:spPr>
          <a:xfrm>
            <a:off x="3762139" y="925272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1" name="図形グループ 30"/>
          <p:cNvGrpSpPr/>
          <p:nvPr/>
        </p:nvGrpSpPr>
        <p:grpSpPr>
          <a:xfrm>
            <a:off x="4110824" y="4323825"/>
            <a:ext cx="3228975" cy="492525"/>
            <a:chOff x="4110824" y="4546455"/>
            <a:chExt cx="3228975" cy="492525"/>
          </a:xfrm>
        </p:grpSpPr>
        <p:sp>
          <p:nvSpPr>
            <p:cNvPr id="26" name="正方形/長方形 25"/>
            <p:cNvSpPr/>
            <p:nvPr/>
          </p:nvSpPr>
          <p:spPr>
            <a:xfrm>
              <a:off x="4110824" y="4546455"/>
              <a:ext cx="3228975" cy="4711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110824" y="4581991"/>
              <a:ext cx="101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変数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変位</a:t>
                  </a:r>
                  <a:r>
                    <a:rPr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𝑣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速度</a:t>
                  </a: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216" t="-23529" r="-6433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図形グループ 29"/>
            <p:cNvGrpSpPr/>
            <p:nvPr/>
          </p:nvGrpSpPr>
          <p:grpSpPr>
            <a:xfrm>
              <a:off x="4110824" y="4567797"/>
              <a:ext cx="3228975" cy="471183"/>
              <a:chOff x="4110824" y="4567797"/>
              <a:chExt cx="3228975" cy="471183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4110824" y="4567797"/>
                <a:ext cx="3228975" cy="4711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igMix 1P" panose="020B0502020203020207" pitchFamily="34" charset="-128"/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110824" y="4603333"/>
                <a:ext cx="10170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solidFill>
                      <a:schemeClr val="accent1"/>
                    </a:solidFill>
                    <a:latin typeface="MigMix 1P" charset="-128"/>
                    <a:ea typeface="MigMix 1P" charset="-128"/>
                    <a:cs typeface="MigMix 1P" charset="-128"/>
                  </a:rPr>
                  <a:t>変数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テキスト ボックス 28"/>
                  <p:cNvSpPr txBox="1"/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変位</a:t>
                    </a:r>
                    <a:r>
                      <a:rPr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速度</a:t>
                    </a:r>
                  </a:p>
                </p:txBody>
              </p:sp>
            </mc:Choice>
            <mc:Fallback xmlns="">
              <p:sp>
                <p:nvSpPr>
                  <p:cNvPr id="29" name="テキスト ボックス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16" t="-24000" r="-6433" b="-52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3" name="直線矢印コネクタ 32"/>
          <p:cNvCxnSpPr/>
          <p:nvPr/>
        </p:nvCxnSpPr>
        <p:spPr>
          <a:xfrm flipH="1">
            <a:off x="4110824" y="3721216"/>
            <a:ext cx="719141" cy="22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035919" y="1750408"/>
            <a:ext cx="450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10128" y="3226258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124621" y="960257"/>
            <a:ext cx="331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自由落下する質点のモデル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2154803" y="1458782"/>
            <a:ext cx="6395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（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にあるものを説明のために再宣言しています。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8650" y="6128389"/>
            <a:ext cx="313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(1)〜(7)</a:t>
            </a:r>
            <a:r>
              <a:rPr kumimoji="1" lang="ja-JP" altLang="en-US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のクラスを作成した。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726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3" y="1258684"/>
            <a:ext cx="2844450" cy="4586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1214766" y="3494541"/>
            <a:ext cx="1941899" cy="152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1625133" y="1467410"/>
            <a:ext cx="205740" cy="21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8650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保存する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134311" y="5857258"/>
            <a:ext cx="272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ライブラリブラウザ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13415" y="3460662"/>
            <a:ext cx="450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15" y="1891794"/>
            <a:ext cx="2627110" cy="1370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04" y="3740155"/>
            <a:ext cx="3559650" cy="2441173"/>
          </a:xfrm>
          <a:prstGeom prst="rect">
            <a:avLst/>
          </a:prstGeom>
          <a:ln>
            <a:noFill/>
          </a:ln>
        </p:spPr>
      </p:pic>
      <p:sp>
        <p:nvSpPr>
          <p:cNvPr id="26" name="テキスト ボックス 25"/>
          <p:cNvSpPr txBox="1"/>
          <p:nvPr/>
        </p:nvSpPr>
        <p:spPr>
          <a:xfrm>
            <a:off x="3903223" y="1245463"/>
            <a:ext cx="1967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MassA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endParaRPr kumimoji="1"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ダブルクリック</a:t>
            </a:r>
          </a:p>
        </p:txBody>
      </p:sp>
      <p:sp>
        <p:nvSpPr>
          <p:cNvPr id="27" name="角丸四角形 26"/>
          <p:cNvSpPr/>
          <p:nvPr/>
        </p:nvSpPr>
        <p:spPr>
          <a:xfrm>
            <a:off x="5002017" y="3054027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7267448" y="1915390"/>
            <a:ext cx="185509" cy="174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709572" y="1151940"/>
            <a:ext cx="313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下矢印 29"/>
          <p:cNvSpPr/>
          <p:nvPr/>
        </p:nvSpPr>
        <p:spPr>
          <a:xfrm>
            <a:off x="5535274" y="3401484"/>
            <a:ext cx="1160355" cy="299944"/>
          </a:xfrm>
          <a:prstGeom prst="downArrow">
            <a:avLst>
              <a:gd name="adj1" fmla="val 50000"/>
              <a:gd name="adj2" fmla="val 5265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4524174" y="1891794"/>
            <a:ext cx="448241" cy="11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>
            <a:off x="7374054" y="1672371"/>
            <a:ext cx="78903" cy="19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角丸四角形 32"/>
          <p:cNvSpPr/>
          <p:nvPr/>
        </p:nvSpPr>
        <p:spPr>
          <a:xfrm>
            <a:off x="7214108" y="565681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695629" y="3370823"/>
            <a:ext cx="22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iii.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 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cxnSp>
        <p:nvCxnSpPr>
          <p:cNvPr id="35" name="直線矢印コネクタ 34"/>
          <p:cNvCxnSpPr/>
          <p:nvPr/>
        </p:nvCxnSpPr>
        <p:spPr>
          <a:xfrm flipH="1">
            <a:off x="7306862" y="3756933"/>
            <a:ext cx="292551" cy="18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948387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5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実行する。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3752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48" y="2293912"/>
            <a:ext cx="5613400" cy="330200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708882" y="2590862"/>
            <a:ext cx="1309" cy="40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011985" y="1882976"/>
            <a:ext cx="4967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class, package, record, model, connector, block, function, type</a:t>
            </a:r>
            <a:endParaRPr kumimoji="1" lang="ja-JP" altLang="en-US" sz="2000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2176765" y="3655045"/>
            <a:ext cx="564543" cy="171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38020" y="5340688"/>
            <a:ext cx="5594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constant, parameter, variable,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input variable, output variable</a:t>
            </a:r>
          </a:p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flow variable,  input connector,</a:t>
            </a:r>
            <a:r>
              <a:rPr kumimoji="1" lang="mr-IN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…</a:t>
            </a:r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など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60317"/>
            <a:ext cx="13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変数、属性</a:t>
            </a:r>
          </a:p>
        </p:txBody>
      </p:sp>
      <p:sp>
        <p:nvSpPr>
          <p:cNvPr id="12" name="左中かっこ 11"/>
          <p:cNvSpPr/>
          <p:nvPr/>
        </p:nvSpPr>
        <p:spPr>
          <a:xfrm>
            <a:off x="1833872" y="3959256"/>
            <a:ext cx="311203" cy="978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4263850"/>
            <a:ext cx="130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ふるまい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900000"/>
            <a:ext cx="83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のクラスの特徴を整理するため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UML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的に表現し、作成したクラスの特徴を概観する。</a:t>
            </a:r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8674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650" y="916473"/>
            <a:ext cx="578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①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package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内部に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クラスの宣言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定数の定義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のみが記述できる。</a:t>
            </a:r>
            <a:endParaRPr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2435" y="4021712"/>
            <a:ext cx="41383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②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predefined 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とその配列、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を継承したクラスからのみ宣言できる。</a:t>
            </a:r>
            <a:endParaRPr kumimoji="1" lang="ja-JP" altLang="en-US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0920" y="5332173"/>
            <a:ext cx="2781608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01696" y="5938442"/>
            <a:ext cx="2374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predefined type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2711616" y="5661518"/>
            <a:ext cx="140216" cy="32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376331" y="971073"/>
            <a:ext cx="61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15242" y="4069262"/>
            <a:ext cx="124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(2)〜(6)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629438"/>
            <a:ext cx="3451827" cy="2436584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32718" y="3932756"/>
            <a:ext cx="2564280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predefined type</a:t>
            </a:r>
          </a:p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(built-in class)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enumeration(</a:t>
            </a:r>
            <a:r>
              <a:rPr lang="mr-IN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…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)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79710" y="1894880"/>
            <a:ext cx="98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定数</a:t>
            </a:r>
          </a:p>
        </p:txBody>
      </p:sp>
      <p:sp>
        <p:nvSpPr>
          <p:cNvPr id="16" name="右中かっこ 15"/>
          <p:cNvSpPr/>
          <p:nvPr/>
        </p:nvSpPr>
        <p:spPr>
          <a:xfrm>
            <a:off x="4979710" y="2275819"/>
            <a:ext cx="353008" cy="16435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32718" y="2887485"/>
            <a:ext cx="185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046465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4819</TotalTime>
  <Words>5385</Words>
  <Application>Microsoft Macintosh PowerPoint</Application>
  <PresentationFormat>画面に合わせる (4:3)</PresentationFormat>
  <Paragraphs>1077</Paragraphs>
  <Slides>51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8" baseType="lpstr">
      <vt:lpstr>Migu 1M</vt:lpstr>
      <vt:lpstr>MigMix 1P</vt:lpstr>
      <vt:lpstr>Cambria Math</vt:lpstr>
      <vt:lpstr>Calibri</vt:lpstr>
      <vt:lpstr>Arial</vt:lpstr>
      <vt:lpstr>Arial Unicode MS</vt:lpstr>
      <vt:lpstr>ホワイト</vt:lpstr>
      <vt:lpstr>OpenModelica講習中級 Modelica.Fluidライブラリ解説</vt:lpstr>
      <vt:lpstr>1. Modelicaのクラスの概要</vt:lpstr>
      <vt:lpstr>Examples</vt:lpstr>
      <vt:lpstr>ClassExample1 簡単なシミュレーションモデルを作ってみる</vt:lpstr>
      <vt:lpstr>ClassExample1</vt:lpstr>
      <vt:lpstr>ClassExample1</vt:lpstr>
      <vt:lpstr>ClassExample1</vt:lpstr>
      <vt:lpstr>ClassExample1</vt:lpstr>
      <vt:lpstr>ClassExample1</vt:lpstr>
      <vt:lpstr>ClassExample1</vt:lpstr>
      <vt:lpstr>ClassExamle2 record を使って変数をグループ化する</vt:lpstr>
      <vt:lpstr>ClassExample2</vt:lpstr>
      <vt:lpstr>ClassExample2</vt:lpstr>
      <vt:lpstr>ClassExample2</vt:lpstr>
      <vt:lpstr>ClassExamle3 block を使ってモデル化する</vt:lpstr>
      <vt:lpstr>ClassExamle3</vt:lpstr>
      <vt:lpstr>ClassExamle3</vt:lpstr>
      <vt:lpstr>ClassExamle3</vt:lpstr>
      <vt:lpstr>ClassExamle3</vt:lpstr>
      <vt:lpstr>ClassExamle3</vt:lpstr>
      <vt:lpstr>ClassExamle3</vt:lpstr>
      <vt:lpstr>ClassExamle3</vt:lpstr>
      <vt:lpstr>ClassExamle4 connector 付き model を使ってモデル化する</vt:lpstr>
      <vt:lpstr>ClassExamle4</vt:lpstr>
      <vt:lpstr>ClassExamle4</vt:lpstr>
      <vt:lpstr>ClassExamle4</vt:lpstr>
      <vt:lpstr>ClassExamle4</vt:lpstr>
      <vt:lpstr>ClassExamle5 クラスを継承してみる</vt:lpstr>
      <vt:lpstr>ClassExamle5</vt:lpstr>
      <vt:lpstr>ClassExamle5</vt:lpstr>
      <vt:lpstr>ClassExamle6 ローカルクラスを作ってみる</vt:lpstr>
      <vt:lpstr>ClassExamle6</vt:lpstr>
      <vt:lpstr>ClassExamle6</vt:lpstr>
      <vt:lpstr>ClassExamle7 交換可能なローカルクラスを作ってみる</vt:lpstr>
      <vt:lpstr>ClassExamle7</vt:lpstr>
      <vt:lpstr>ClassExamle7</vt:lpstr>
      <vt:lpstr>ClassExamle7</vt:lpstr>
      <vt:lpstr>ClassExamle8 Modelica.Mediaを使って空気の物性値を調べる</vt:lpstr>
      <vt:lpstr>ClassExamle8</vt:lpstr>
      <vt:lpstr>ClassExamle8</vt:lpstr>
      <vt:lpstr>ClassExamle8</vt:lpstr>
      <vt:lpstr>ClassExamle8</vt:lpstr>
      <vt:lpstr>ClassExamle9 Modelica.Mediaを使って室温の変化を調べる</vt:lpstr>
      <vt:lpstr>ClassExamle9</vt:lpstr>
      <vt:lpstr>ClassExamle9</vt:lpstr>
      <vt:lpstr>ClassExamle9</vt:lpstr>
      <vt:lpstr>ClassExamle9</vt:lpstr>
      <vt:lpstr>ClassExamle9</vt:lpstr>
      <vt:lpstr>まとめ 　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田中周</dc:creator>
  <cp:keywords/>
  <dc:description/>
  <cp:lastModifiedBy>田中周</cp:lastModifiedBy>
  <cp:revision>161</cp:revision>
  <cp:lastPrinted>2019-05-05T06:50:47Z</cp:lastPrinted>
  <dcterms:created xsi:type="dcterms:W3CDTF">2017-10-23T18:34:53Z</dcterms:created>
  <dcterms:modified xsi:type="dcterms:W3CDTF">2019-05-05T06:50:55Z</dcterms:modified>
  <cp:category/>
</cp:coreProperties>
</file>